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Predicting Academic Outcomes with ML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Using OULAD to forecast student success and enable early intervention.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5742" y="530185"/>
            <a:ext cx="5047417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Conclusions &amp; Next Steps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1047631" y="1295638"/>
            <a:ext cx="4271605" cy="6403777"/>
          </a:xfrm>
          <a:prstGeom prst="roundRect">
            <a:avLst>
              <a:gd name="adj" fmla="val 625"/>
            </a:avLst>
          </a:prstGeom>
          <a:solidFill>
            <a:srgbClr val="282824"/>
          </a:solidFill>
          <a:ln/>
        </p:spPr>
      </p:sp>
      <p:sp>
        <p:nvSpPr>
          <p:cNvPr id="4" name="Text 2"/>
          <p:cNvSpPr/>
          <p:nvPr/>
        </p:nvSpPr>
        <p:spPr>
          <a:xfrm>
            <a:off x="1225510" y="3895040"/>
            <a:ext cx="222444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8E4DD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25510" y="4312592"/>
            <a:ext cx="3915847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8E4DD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 best: 98.3% — demographics + engagement predict success.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632847" y="1435179"/>
            <a:ext cx="222444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Work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32847" y="1852732"/>
            <a:ext cx="7829312" cy="1016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Deep learning exploration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Explainable AI (SHAP, LIME)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Broader dataset integration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Real‑time intervention systems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847" y="3026003"/>
            <a:ext cx="7829312" cy="43698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Authors &amp; Affiliations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06441"/>
            <a:ext cx="914876" cy="1143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2154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Umar Abbasi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92154" y="4396859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Department of Computer Sciences, Bahria University — Corresponding author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906441"/>
            <a:ext cx="914876" cy="1143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4257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Saba Mahmood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434257" y="4396859"/>
            <a:ext cx="29602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Rabdan Academy — Contributing author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906441"/>
            <a:ext cx="914876" cy="11435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635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Co‑authors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6359" y="4396859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Ali Daud, Saad Shakeel, Abdul Qadeer — Contributed equally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09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this study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9931"/>
            <a:ext cx="2367558" cy="2758559"/>
          </a:xfrm>
          <a:prstGeom prst="roundRect">
            <a:avLst>
              <a:gd name="adj" fmla="val 143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86745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Context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77164"/>
            <a:ext cx="19139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VLEs produce rich behavior data; need predictive tools.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3259931"/>
            <a:ext cx="2367558" cy="2758559"/>
          </a:xfrm>
          <a:prstGeom prst="roundRect">
            <a:avLst>
              <a:gd name="adj" fmla="val 143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9101376" y="3486745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01376" y="3977164"/>
            <a:ext cx="19139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 demographics + granular engagement for actionable models.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3259931"/>
            <a:ext cx="2367558" cy="2758559"/>
          </a:xfrm>
          <a:prstGeom prst="roundRect">
            <a:avLst>
              <a:gd name="adj" fmla="val 1437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1695748" y="3486745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95748" y="3977164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Early identification of at‑risk students for intervention.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6232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&amp; Preprocessing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431619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OULAD — 32,593 student records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3998595"/>
            <a:ext cx="420516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Missing records omitted (no imputation)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One‑hot encoding; Min‑Max scaling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Outcomes: distinction, pass, withdrawal, fail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54487"/>
            <a:ext cx="7832169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Engineering &amp; Selection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06" y="2295168"/>
            <a:ext cx="8322469" cy="464498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04534" y="1899523"/>
            <a:ext cx="4294942" cy="609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" name="Text 2"/>
          <p:cNvSpPr/>
          <p:nvPr/>
        </p:nvSpPr>
        <p:spPr>
          <a:xfrm>
            <a:off x="9635014" y="2180153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Behavioral features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35014" y="2736175"/>
            <a:ext cx="423398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Login frequency, resource access, assessment consistency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9604534" y="3853458"/>
            <a:ext cx="4294942" cy="609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8" name="Text 5"/>
          <p:cNvSpPr/>
          <p:nvPr/>
        </p:nvSpPr>
        <p:spPr>
          <a:xfrm>
            <a:off x="9635014" y="413408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Selection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635014" y="4690110"/>
            <a:ext cx="423398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Recursive Feature Elimination (RFE) to prioritize predictors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04534" y="5807393"/>
            <a:ext cx="4294942" cy="609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1" name="Text 8"/>
          <p:cNvSpPr/>
          <p:nvPr/>
        </p:nvSpPr>
        <p:spPr>
          <a:xfrm>
            <a:off x="9635014" y="6088023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predictors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35014" y="6644045"/>
            <a:ext cx="4233982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Prior education, IMD band, age band, engagement metrics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59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Models Compared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520493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458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Interpretable baseline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520493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893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Gradient Boosting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5893" y="65458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Iterative error reduction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995" y="520493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995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77995" y="65458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Ensemble — best accuracy &amp; robustness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6633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Performance &amp; Key Result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612952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 achieved peak accuracy: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98.3%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542830"/>
            <a:ext cx="4205168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 Tree: 95.7%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Gradient Boosting: 88.5%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Forest: 98.3% (best)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Importance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influences: prior education, IMD band, engagement metrics, age band.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2189"/>
            <a:ext cx="7178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Interventions &amp; Implications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71130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733818" y="2597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Identify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3818" y="308836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Detect at‑risk students early using model outputs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58828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7073979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Personalize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73979" y="467606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Tailor learning plans and mentoring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46527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7414260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14260" y="6263759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Targeted resources, financial/academic aid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2026-02-12T09:31:01Z</dcterms:created>
  <dcterms:modified xsi:type="dcterms:W3CDTF">2026-02-12T09:31:01Z</dcterms:modified>
</cp:coreProperties>
</file>